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61" r:id="rId5"/>
    <p:sldId id="258" r:id="rId6"/>
    <p:sldId id="269" r:id="rId7"/>
    <p:sldId id="262" r:id="rId8"/>
    <p:sldId id="263" r:id="rId9"/>
    <p:sldId id="264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6A4F9-0D44-4513-B250-E7881ABF4D6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EC363-39D5-4CAB-9E84-94853E614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1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EC363-39D5-4CAB-9E84-94853E61410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9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02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753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1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6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91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9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3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6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4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0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1BACD-9183-4085-9759-3D0B5C064FAC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0C2E9-E868-4AE0-ADA3-C04AE9A3C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3" y="4797297"/>
            <a:ext cx="12191999" cy="670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37" y="5252470"/>
            <a:ext cx="12297874" cy="7207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1" y="-25205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1" y="1718533"/>
            <a:ext cx="5291787" cy="4468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956" y="1718534"/>
            <a:ext cx="6901270" cy="4468755"/>
          </a:xfrm>
          <a:prstGeom prst="rect">
            <a:avLst/>
          </a:prstGeom>
          <a:solidFill>
            <a:schemeClr val="accent3">
              <a:lumMod val="20000"/>
              <a:lumOff val="80000"/>
              <a:alpha val="53000"/>
            </a:schemeClr>
          </a:solidFill>
        </p:spPr>
      </p:pic>
      <p:sp>
        <p:nvSpPr>
          <p:cNvPr id="12" name="Прямоугольник 11"/>
          <p:cNvSpPr/>
          <p:nvPr/>
        </p:nvSpPr>
        <p:spPr>
          <a:xfrm>
            <a:off x="112234" y="799197"/>
            <a:ext cx="12186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Тихорецкий историко-краеведческий музей</a:t>
            </a:r>
            <a:b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Авторы проекта: директор Андрей Николаевич Жидков и научный сотрудник Ольга Викторовна Кулеш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85" y="-29340"/>
            <a:ext cx="902283" cy="88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01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0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50"/>
            <a:ext cx="7349190" cy="4908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67" y="381350"/>
            <a:ext cx="5266133" cy="49087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444475"/>
            <a:ext cx="12191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</a:rPr>
              <a:t>По пути на Черное море расположен самый «космический» город Краснодарского края. </a:t>
            </a:r>
          </a:p>
          <a:p>
            <a:pPr lvl="0" algn="ctr" defTabSz="457200"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</a:rPr>
              <a:t>Здесь вы найдете нас! </a:t>
            </a:r>
          </a:p>
          <a:p>
            <a:pPr lvl="0" algn="ctr" defTabSz="457200"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140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080" y="5913057"/>
            <a:ext cx="978920" cy="978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913057"/>
            <a:ext cx="970963" cy="9709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48200" y="6370504"/>
            <a:ext cx="1267522" cy="35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prstClr val="whit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сайт</a:t>
            </a:r>
            <a:endParaRPr lang="ru-RU" sz="1600" dirty="0">
              <a:solidFill>
                <a:prstClr val="white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7945" y="6360129"/>
            <a:ext cx="2895600" cy="35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prstClr val="whit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 в социальных сетях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60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964843" y="696318"/>
            <a:ext cx="4101733" cy="505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О нас. </a:t>
            </a:r>
          </a:p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Один из экспозиционных залов посвящен деятельности конструктора космической техники, уроженца города Тихорецка Дмитрия Ильича Козлова. </a:t>
            </a:r>
          </a:p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Сегодня </a:t>
            </a: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в фонде музея более 300 ед. «космических» экспонатов, среди них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личные вещи выдающегося конструктора, уникальные </a:t>
            </a: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полноразмерные макеты спускаемых аппаратов и масштабированные модели космической техники, предметы, побывавшие в космосе. </a:t>
            </a:r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585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584" y="696318"/>
            <a:ext cx="7851416" cy="544179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80224" y="906271"/>
            <a:ext cx="3660360" cy="502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Один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из экспозиционных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залов музея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посвящен деятельности конструктора космической техники, уроженца города Тихорецка Дмитрия Ильича Козлова. </a:t>
            </a: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Сегодня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в фонде музея более 300 ед. «космических» экспонатов, среди них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личные вещи конструктора, уникальные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полноразмерные макеты спускаемых аппаратов и масштабированные модели космической </a:t>
            </a:r>
            <a:r>
              <a:rPr lang="ru-RU" sz="20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техники, предметы, побывавшие в космосе.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75242"/>
            <a:ext cx="902286" cy="89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26672" cy="9266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05870" y="601240"/>
            <a:ext cx="121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 нас.</a:t>
            </a:r>
            <a:endParaRPr lang="ru-RU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82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472387" y="572331"/>
            <a:ext cx="426984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канун нового 2001 года газета «Тихорецкие вести» обратилась к читателям с вопросом о самом известном тихоречанине </a:t>
            </a:r>
            <a:r>
              <a:rPr lang="en-US" sz="17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</a:t>
            </a:r>
            <a:r>
              <a:rPr lang="ru-RU" sz="17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столетия. Им был выбран дважды Герой Социалистического труда, лауреат Ленинской и государственных премий, соратник гениального конструктора космической техники Королева Дмитрий Ильич Козлов. </a:t>
            </a:r>
          </a:p>
          <a:p>
            <a:endParaRPr lang="ru-RU" sz="17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Всемирно известными страницами биографии Козлова - тогда ведущего конструктора ракетоносителя Р-7 - являются запуск первого искусственного спутника Земли и полет первого космонавта. </a:t>
            </a:r>
          </a:p>
          <a:p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080"/>
            <a:ext cx="7482468" cy="56158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17452" y="940236"/>
            <a:ext cx="3569320" cy="5632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канун нового 2001 года газета «Тихорецкие вести» обратилась к читателям с вопросом о самом известном тихоречанине XX столетия. Им был выбран дважды Герой Социалистического труда, лауреат Ленинской и государственных премий, соратник гениального конструктора космической техники Королева Дмитрий Ильич Козлов.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000" dirty="0" smtClean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Дмитрий Ильич создал </a:t>
            </a:r>
            <a:r>
              <a:rPr lang="ru-RU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свою школу </a:t>
            </a:r>
            <a:r>
              <a:rPr lang="ru-RU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конструирования космических аппаратов. </a:t>
            </a:r>
            <a:endParaRPr lang="ru-RU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757" y="5982702"/>
            <a:ext cx="902286" cy="89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327" y="15235"/>
            <a:ext cx="926672" cy="9266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17452" y="478571"/>
            <a:ext cx="142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Кто он?</a:t>
            </a:r>
            <a:endParaRPr lang="ru-RU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3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94" y="0"/>
            <a:ext cx="12236194" cy="6882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823" y="592196"/>
            <a:ext cx="7564177" cy="55847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0449" y="892296"/>
            <a:ext cx="3845217" cy="4929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Ежегодно в музее проводится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цикл мероприятий под названием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«ДОРОГА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В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КОСМОС»,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но уникальный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музейный фонд и любопытная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история города, связанная с именами прославленных советских и российских космонавтов, придают музею творческие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силы для нового эксперимента. </a:t>
            </a:r>
            <a:endParaRPr lang="ru-RU" dirty="0" smtClean="0">
              <a:solidFill>
                <a:prstClr val="white"/>
              </a:solidFill>
              <a:latin typeface="Century Gothic" panose="020B0502020202020204"/>
              <a:ea typeface="+mj-ea"/>
              <a:cs typeface="+mj-cs"/>
            </a:endParaRP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В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год105-летия со дня рождения Д.И.Козлова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считаем проект 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научного фестиваля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отличным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поводом развить просветительскую функцию музея.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194" y="5967907"/>
            <a:ext cx="902286" cy="89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25"/>
            <a:ext cx="926672" cy="9266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37000" y="571650"/>
            <a:ext cx="2896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Как придумали…</a:t>
            </a:r>
            <a:endParaRPr lang="ru-RU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3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4898" y="642473"/>
            <a:ext cx="3679901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Итак, наш проект: однодневный научный фестиваль «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КосмоТихорецк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".</a:t>
            </a: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Позовем коллег и гостей из Тихорецкого района и ближайших к городу Тихорецку муниципалитетов                       (Новопокровского, Белоглинского, Павловского, Крыловского, Выселковского, Кавказского районов, городов Кропоткина и Гулькевичи).</a:t>
            </a: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dirty="0" smtClean="0">
              <a:solidFill>
                <a:prstClr val="white"/>
              </a:solidFill>
              <a:latin typeface="Century Gothic" panose="020B0502020202020204"/>
              <a:ea typeface="+mj-ea"/>
              <a:cs typeface="+mj-cs"/>
            </a:endParaRP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Цель проекта: просвещение подростков и молодежи в области космонавтики через популяризацию научных знаний. </a:t>
            </a: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Задача проекта: организация марафона научных и творческих активностей.</a:t>
            </a: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dirty="0" smtClean="0">
              <a:solidFill>
                <a:prstClr val="white"/>
              </a:solidFill>
              <a:latin typeface="Century Gothic" panose="020B0502020202020204"/>
              <a:ea typeface="+mj-ea"/>
              <a:cs typeface="+mj-cs"/>
            </a:endParaRP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dirty="0" smtClean="0">
              <a:solidFill>
                <a:prstClr val="white"/>
              </a:solidFill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0051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486"/>
            <a:ext cx="7706345" cy="52466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841142" y="968786"/>
            <a:ext cx="3514490" cy="5566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Итак, наш проект: однодневный научный фестиваль «КосмоТихорецк".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 просвещение подростков и молодежи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космонавтики через популяризацию научных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знаний в формате марафона просветительских, экскурсионных,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мероприятий.</a:t>
            </a:r>
            <a:endParaRPr lang="ru-RU" sz="1600" dirty="0" smtClean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фестиваль позовем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гостей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Тихорецкого района и ближайших к городу Тихорецку муниципалитетов                       (Новопокровского, Белоглинского, Павловского, Крыловского, Выселковского, Кавказского районов, городов Кропоткина и Гулькевичи).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377" y="5967907"/>
            <a:ext cx="902286" cy="89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4474" y="0"/>
            <a:ext cx="926672" cy="9266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37479" y="642473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Суть идеи!</a:t>
            </a:r>
            <a:endParaRPr lang="ru-RU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8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44" y="1404939"/>
            <a:ext cx="10516511" cy="4352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59"/>
            <a:ext cx="12192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2286" cy="890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86" y="-33363"/>
            <a:ext cx="5381105" cy="1307414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28005B3A-21F8-7ADF-1D72-F94AACD3FE98}"/>
              </a:ext>
            </a:extLst>
          </p:cNvPr>
          <p:cNvSpPr/>
          <p:nvPr/>
        </p:nvSpPr>
        <p:spPr>
          <a:xfrm>
            <a:off x="1090191" y="1138734"/>
            <a:ext cx="914400" cy="914400"/>
          </a:xfrm>
          <a:prstGeom prst="ellipse">
            <a:avLst/>
          </a:prstGeom>
          <a:solidFill>
            <a:srgbClr val="F20E51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88BC1B49-98BB-0AD2-5B89-24949FECAA82}"/>
              </a:ext>
            </a:extLst>
          </p:cNvPr>
          <p:cNvSpPr/>
          <p:nvPr/>
        </p:nvSpPr>
        <p:spPr>
          <a:xfrm>
            <a:off x="1111861" y="3287378"/>
            <a:ext cx="914400" cy="914400"/>
          </a:xfrm>
          <a:prstGeom prst="ellipse">
            <a:avLst/>
          </a:prstGeom>
          <a:solidFill>
            <a:srgbClr val="F20E51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0AEC75-4416-8A40-751E-9A1FE68883FE}"/>
              </a:ext>
            </a:extLst>
          </p:cNvPr>
          <p:cNvSpPr txBox="1"/>
          <p:nvPr/>
        </p:nvSpPr>
        <p:spPr>
          <a:xfrm>
            <a:off x="2096193" y="1595594"/>
            <a:ext cx="939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В младшем школьном возрасте начинают формироваться мотивы учения, познавательные потребности и интересы, развиваются приемы и навыки интеллектуальной деятельности, раскрываются индивидуальные особенности и способности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детей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.</a:t>
            </a:r>
            <a:endParaRPr sz="1200" dirty="0">
              <a:solidFill>
                <a:prstClr val="white"/>
              </a:solidFill>
              <a:latin typeface="Century Gothic" panose="020B0502020202020204" pitchFamily="34" charset="0"/>
              <a:cs typeface="DIN Pro Condensed" panose="020B0506020101010102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708BA1-D165-49CC-1058-E77FB9E89BCB}"/>
              </a:ext>
            </a:extLst>
          </p:cNvPr>
          <p:cNvSpPr txBox="1"/>
          <p:nvPr/>
        </p:nvSpPr>
        <p:spPr>
          <a:xfrm>
            <a:off x="2114906" y="4432334"/>
            <a:ext cx="923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Каждый из наших юных гостей наверняка придет не один и это здорово! Потому что любой фестиваль – это тепло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общения и поддержка,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созидающая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атмосфера,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общение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с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единомышленниками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,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всегда познавательно и интересно!</a:t>
            </a:r>
            <a:endParaRPr sz="1200" dirty="0">
              <a:solidFill>
                <a:prstClr val="white"/>
              </a:solidFill>
              <a:latin typeface="Century Gothic" panose="020B0502020202020204" pitchFamily="34" charset="0"/>
              <a:cs typeface="DIN Pro Condensed" panose="020B0506020101010102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E5426D-2FD1-E5EE-536B-A4A79F5C6DB7}"/>
              </a:ext>
            </a:extLst>
          </p:cNvPr>
          <p:cNvSpPr txBox="1"/>
          <p:nvPr/>
        </p:nvSpPr>
        <p:spPr>
          <a:xfrm>
            <a:off x="2113623" y="1289232"/>
            <a:ext cx="5777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20E51"/>
                </a:solidFill>
                <a:latin typeface="Century Gothic" panose="020B0502020202020204" pitchFamily="34" charset="0"/>
                <a:cs typeface="DIN Pro Condensed Black" panose="020B0504020101020102" pitchFamily="34" charset="0"/>
              </a:rPr>
              <a:t>Учащиеся 6 - 9 классов общеобразовательных организаций</a:t>
            </a:r>
            <a:endParaRPr sz="1400" b="1" dirty="0">
              <a:solidFill>
                <a:srgbClr val="F20E51"/>
              </a:solidFill>
              <a:latin typeface="Century Gothic" panose="020B0502020202020204" pitchFamily="34" charset="0"/>
              <a:cs typeface="DIN Pro Condensed Black" panose="020B0504020101020102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F37BD-F1EF-93C4-9AC1-3131E3D0CD11}"/>
              </a:ext>
            </a:extLst>
          </p:cNvPr>
          <p:cNvSpPr txBox="1"/>
          <p:nvPr/>
        </p:nvSpPr>
        <p:spPr>
          <a:xfrm>
            <a:off x="2120468" y="3271478"/>
            <a:ext cx="2489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20E51"/>
                </a:solidFill>
                <a:latin typeface="Century Gothic" panose="020B0502020202020204" pitchFamily="34" charset="0"/>
                <a:cs typeface="DIN Pro Condensed Black" panose="020B0504020101020102" pitchFamily="34" charset="0"/>
              </a:rPr>
              <a:t>Студенческая молодежь</a:t>
            </a:r>
            <a:endParaRPr sz="1400" b="1" dirty="0">
              <a:solidFill>
                <a:srgbClr val="F20E51"/>
              </a:solidFill>
              <a:latin typeface="Century Gothic" panose="020B0502020202020204" pitchFamily="34" charset="0"/>
              <a:cs typeface="DIN Pro Condensed Black" panose="020B0504020101020102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E25877-62C0-776C-1D4F-3449FEF2C0D7}"/>
              </a:ext>
            </a:extLst>
          </p:cNvPr>
          <p:cNvSpPr txBox="1"/>
          <p:nvPr/>
        </p:nvSpPr>
        <p:spPr>
          <a:xfrm>
            <a:off x="2132826" y="4116362"/>
            <a:ext cx="4842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20E51"/>
                </a:solidFill>
                <a:latin typeface="Century Gothic" panose="020B0502020202020204" pitchFamily="34" charset="0"/>
                <a:cs typeface="DIN Pro Condensed Black" panose="020B0504020101020102" pitchFamily="34" charset="0"/>
              </a:rPr>
              <a:t>Родители, бабушки и дедушки, педагоги и друзья</a:t>
            </a:r>
            <a:endParaRPr sz="1400" b="1" dirty="0">
              <a:solidFill>
                <a:srgbClr val="F20E51"/>
              </a:solidFill>
              <a:latin typeface="Century Gothic" panose="020B0502020202020204" pitchFamily="34" charset="0"/>
              <a:cs typeface="DIN Pro Condensed Black" panose="020B0504020101020102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CFEC3EC-682B-DB00-9E14-AD464EC4F710}"/>
              </a:ext>
            </a:extLst>
          </p:cNvPr>
          <p:cNvSpPr/>
          <p:nvPr/>
        </p:nvSpPr>
        <p:spPr>
          <a:xfrm>
            <a:off x="1090191" y="2203909"/>
            <a:ext cx="914400" cy="914400"/>
          </a:xfrm>
          <a:prstGeom prst="ellipse">
            <a:avLst/>
          </a:prstGeom>
          <a:solidFill>
            <a:srgbClr val="F20E51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945A081-C4F7-A5A7-47A5-EB5B02EC018E}"/>
              </a:ext>
            </a:extLst>
          </p:cNvPr>
          <p:cNvSpPr txBox="1"/>
          <p:nvPr/>
        </p:nvSpPr>
        <p:spPr>
          <a:xfrm>
            <a:off x="2156535" y="2299995"/>
            <a:ext cx="3365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20E51"/>
                </a:solidFill>
                <a:latin typeface="Century Gothic" panose="020B0502020202020204" pitchFamily="34" charset="0"/>
                <a:cs typeface="DIN Pro Condensed Black" panose="020B0504020101020102" pitchFamily="34" charset="0"/>
              </a:rPr>
              <a:t>Учащиеся старших – 10 и 11-х - классов</a:t>
            </a:r>
            <a:endParaRPr sz="1200" b="1" dirty="0">
              <a:solidFill>
                <a:srgbClr val="F20E51"/>
              </a:solidFill>
              <a:latin typeface="Century Gothic" panose="020B0502020202020204" pitchFamily="34" charset="0"/>
              <a:cs typeface="DIN Pro Condensed Black" panose="020B0504020101020102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0CA7A93-329A-5712-9DC9-9886C7A6C188}"/>
              </a:ext>
            </a:extLst>
          </p:cNvPr>
          <p:cNvSpPr txBox="1"/>
          <p:nvPr/>
        </p:nvSpPr>
        <p:spPr>
          <a:xfrm>
            <a:off x="2132826" y="2481562"/>
            <a:ext cx="95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Познавательные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способности в старшем школьном возрасте характеризуются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активизацией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умственной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деятельности,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развитием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способности к постижению отвлеченного, абстрактного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материала, но самое главное - познавательные интересы определяют выбор профессии.</a:t>
            </a:r>
            <a:endParaRPr lang="ru-RU" sz="1200" b="0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7F4AB7E-7D0C-DE30-451C-F8834B792A12}"/>
              </a:ext>
            </a:extLst>
          </p:cNvPr>
          <p:cNvSpPr txBox="1"/>
          <p:nvPr/>
        </p:nvSpPr>
        <p:spPr>
          <a:xfrm rot="10800000" flipV="1">
            <a:off x="2133776" y="3521034"/>
            <a:ext cx="935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Использование активных методов обучения повышает интерес, вызывает высокую активность студентов,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способствует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DIN Pro Condensed" panose="020B0506020101010102" pitchFamily="34" charset="0"/>
              </a:rPr>
              <a:t>формированию профессионального творческого мышления.</a:t>
            </a:r>
            <a:endParaRPr sz="1200" dirty="0">
              <a:solidFill>
                <a:prstClr val="white"/>
              </a:solidFill>
              <a:latin typeface="Century Gothic" panose="020B0502020202020204" pitchFamily="34" charset="0"/>
              <a:cs typeface="DIN Pro Condensed" panose="020B0506020101010102" pitchFamily="34" charset="0"/>
            </a:endParaRPr>
          </a:p>
        </p:txBody>
      </p:sp>
      <p:pic>
        <p:nvPicPr>
          <p:cNvPr id="21" name="Рисунок 20" descr="Мужчина контур">
            <a:extLst>
              <a:ext uri="{FF2B5EF4-FFF2-40B4-BE49-F238E27FC236}">
                <a16:creationId xmlns:a16="http://schemas.microsoft.com/office/drawing/2014/main" xmlns="" id="{3D560669-F85E-92BD-1141-DC1B6FC1B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41230" y="5605460"/>
            <a:ext cx="914400" cy="914400"/>
          </a:xfrm>
          <a:prstGeom prst="rect">
            <a:avLst/>
          </a:prstGeom>
        </p:spPr>
      </p:pic>
      <p:pic>
        <p:nvPicPr>
          <p:cNvPr id="22" name="Рисунок 21" descr="Женщина контур">
            <a:extLst>
              <a:ext uri="{FF2B5EF4-FFF2-40B4-BE49-F238E27FC236}">
                <a16:creationId xmlns:a16="http://schemas.microsoft.com/office/drawing/2014/main" xmlns="" id="{99E3134C-7071-31B9-01D3-AF30A5176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90191" y="5576799"/>
            <a:ext cx="914400" cy="914400"/>
          </a:xfrm>
          <a:prstGeom prst="rect">
            <a:avLst/>
          </a:prstGeom>
        </p:spPr>
      </p:pic>
      <p:pic>
        <p:nvPicPr>
          <p:cNvPr id="23" name="Рисунок 22" descr="Мужчина контур">
            <a:extLst>
              <a:ext uri="{FF2B5EF4-FFF2-40B4-BE49-F238E27FC236}">
                <a16:creationId xmlns:a16="http://schemas.microsoft.com/office/drawing/2014/main" xmlns="" id="{43FB492B-6107-D626-9005-BC80A1BC5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87823" y="5576799"/>
            <a:ext cx="914400" cy="914400"/>
          </a:xfrm>
          <a:prstGeom prst="rect">
            <a:avLst/>
          </a:prstGeom>
        </p:spPr>
      </p:pic>
      <p:pic>
        <p:nvPicPr>
          <p:cNvPr id="24" name="Рисунок 23" descr="Женщина контур">
            <a:extLst>
              <a:ext uri="{FF2B5EF4-FFF2-40B4-BE49-F238E27FC236}">
                <a16:creationId xmlns:a16="http://schemas.microsoft.com/office/drawing/2014/main" xmlns="" id="{793DFB97-D95A-89D3-DF59-D046562F5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085455" y="5576799"/>
            <a:ext cx="914400" cy="914400"/>
          </a:xfrm>
          <a:prstGeom prst="rect">
            <a:avLst/>
          </a:prstGeom>
        </p:spPr>
      </p:pic>
      <p:pic>
        <p:nvPicPr>
          <p:cNvPr id="25" name="Рисунок 24" descr="Мужчина контур">
            <a:extLst>
              <a:ext uri="{FF2B5EF4-FFF2-40B4-BE49-F238E27FC236}">
                <a16:creationId xmlns:a16="http://schemas.microsoft.com/office/drawing/2014/main" xmlns="" id="{3534AC4C-2627-954E-8F6E-D76965EC9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83087" y="5576799"/>
            <a:ext cx="914400" cy="914400"/>
          </a:xfrm>
          <a:prstGeom prst="rect">
            <a:avLst/>
          </a:prstGeom>
        </p:spPr>
      </p:pic>
      <p:pic>
        <p:nvPicPr>
          <p:cNvPr id="26" name="Рисунок 25" descr="Женщина контур">
            <a:extLst>
              <a:ext uri="{FF2B5EF4-FFF2-40B4-BE49-F238E27FC236}">
                <a16:creationId xmlns:a16="http://schemas.microsoft.com/office/drawing/2014/main" xmlns="" id="{4A374EA4-CC29-FB04-708B-2E3110240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80719" y="5576799"/>
            <a:ext cx="914400" cy="914400"/>
          </a:xfrm>
          <a:prstGeom prst="rect">
            <a:avLst/>
          </a:prstGeom>
        </p:spPr>
      </p:pic>
      <p:pic>
        <p:nvPicPr>
          <p:cNvPr id="27" name="Рисунок 26" descr="Мужчина контур">
            <a:extLst>
              <a:ext uri="{FF2B5EF4-FFF2-40B4-BE49-F238E27FC236}">
                <a16:creationId xmlns:a16="http://schemas.microsoft.com/office/drawing/2014/main" xmlns="" id="{134CCDB8-B416-E309-8557-F11BBC26C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78351" y="5576799"/>
            <a:ext cx="914400" cy="914400"/>
          </a:xfrm>
          <a:prstGeom prst="rect">
            <a:avLst/>
          </a:prstGeom>
        </p:spPr>
      </p:pic>
      <p:pic>
        <p:nvPicPr>
          <p:cNvPr id="28" name="Рисунок 27" descr="Женщина контур">
            <a:extLst>
              <a:ext uri="{FF2B5EF4-FFF2-40B4-BE49-F238E27FC236}">
                <a16:creationId xmlns:a16="http://schemas.microsoft.com/office/drawing/2014/main" xmlns="" id="{4EC88637-C005-0847-D911-6FF36D582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075985" y="5576799"/>
            <a:ext cx="914400" cy="914400"/>
          </a:xfrm>
          <a:prstGeom prst="rect">
            <a:avLst/>
          </a:prstGeom>
        </p:spPr>
      </p:pic>
      <p:pic>
        <p:nvPicPr>
          <p:cNvPr id="29" name="Рисунок 28" descr="Мужчина контур">
            <a:extLst>
              <a:ext uri="{FF2B5EF4-FFF2-40B4-BE49-F238E27FC236}">
                <a16:creationId xmlns:a16="http://schemas.microsoft.com/office/drawing/2014/main" xmlns="" id="{8C607F5F-4102-D90C-7F4A-0C992463D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79967" y="5547455"/>
            <a:ext cx="914400" cy="914400"/>
          </a:xfrm>
          <a:prstGeom prst="rect">
            <a:avLst/>
          </a:prstGeom>
        </p:spPr>
      </p:pic>
      <p:pic>
        <p:nvPicPr>
          <p:cNvPr id="30" name="Рисунок 29" descr="Женщина контур">
            <a:extLst>
              <a:ext uri="{FF2B5EF4-FFF2-40B4-BE49-F238E27FC236}">
                <a16:creationId xmlns:a16="http://schemas.microsoft.com/office/drawing/2014/main" xmlns="" id="{A35F453A-5BDE-47B9-9C68-7A17C43F6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77599" y="5547455"/>
            <a:ext cx="914400" cy="914400"/>
          </a:xfrm>
          <a:prstGeom prst="rect">
            <a:avLst/>
          </a:prstGeom>
        </p:spPr>
      </p:pic>
      <p:pic>
        <p:nvPicPr>
          <p:cNvPr id="31" name="Рисунок 30" descr="Мужчина контур">
            <a:extLst>
              <a:ext uri="{FF2B5EF4-FFF2-40B4-BE49-F238E27FC236}">
                <a16:creationId xmlns:a16="http://schemas.microsoft.com/office/drawing/2014/main" xmlns="" id="{414E0AE4-43D8-DB0B-DC77-19FCDDFE0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75231" y="5547455"/>
            <a:ext cx="914400" cy="914400"/>
          </a:xfrm>
          <a:prstGeom prst="rect">
            <a:avLst/>
          </a:prstGeom>
        </p:spPr>
      </p:pic>
      <p:pic>
        <p:nvPicPr>
          <p:cNvPr id="32" name="Рисунок 31" descr="Женщина контур">
            <a:extLst>
              <a:ext uri="{FF2B5EF4-FFF2-40B4-BE49-F238E27FC236}">
                <a16:creationId xmlns:a16="http://schemas.microsoft.com/office/drawing/2014/main" xmlns="" id="{1C8448BC-F0C6-01AB-9EBC-DC170F263D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72863" y="5547455"/>
            <a:ext cx="914400" cy="914400"/>
          </a:xfrm>
          <a:prstGeom prst="rect">
            <a:avLst/>
          </a:prstGeom>
        </p:spPr>
      </p:pic>
      <p:pic>
        <p:nvPicPr>
          <p:cNvPr id="33" name="Рисунок 32" descr="Мужчина контур">
            <a:extLst>
              <a:ext uri="{FF2B5EF4-FFF2-40B4-BE49-F238E27FC236}">
                <a16:creationId xmlns:a16="http://schemas.microsoft.com/office/drawing/2014/main" xmlns="" id="{0E2EEC00-58A8-DACB-F6DB-A6AA1F472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770495" y="5547455"/>
            <a:ext cx="914400" cy="914400"/>
          </a:xfrm>
          <a:prstGeom prst="rect">
            <a:avLst/>
          </a:prstGeom>
        </p:spPr>
      </p:pic>
      <p:pic>
        <p:nvPicPr>
          <p:cNvPr id="34" name="Рисунок 33" descr="Мужчина контур">
            <a:extLst>
              <a:ext uri="{FF2B5EF4-FFF2-40B4-BE49-F238E27FC236}">
                <a16:creationId xmlns:a16="http://schemas.microsoft.com/office/drawing/2014/main" xmlns="" id="{B4FA7913-C1DE-36F7-253F-FF61992B9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607968" y="5579639"/>
            <a:ext cx="914400" cy="914400"/>
          </a:xfrm>
          <a:prstGeom prst="rect">
            <a:avLst/>
          </a:prstGeom>
        </p:spPr>
      </p:pic>
      <p:pic>
        <p:nvPicPr>
          <p:cNvPr id="35" name="Рисунок 34" descr="Женщина контур">
            <a:extLst>
              <a:ext uri="{FF2B5EF4-FFF2-40B4-BE49-F238E27FC236}">
                <a16:creationId xmlns:a16="http://schemas.microsoft.com/office/drawing/2014/main" xmlns="" id="{8C7AA1BA-EBA5-A476-76F8-A76520603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05600" y="5579639"/>
            <a:ext cx="914400" cy="914400"/>
          </a:xfrm>
          <a:prstGeom prst="rect">
            <a:avLst/>
          </a:prstGeom>
        </p:spPr>
      </p:pic>
      <p:pic>
        <p:nvPicPr>
          <p:cNvPr id="36" name="Рисунок 35" descr="Мужчина контур">
            <a:extLst>
              <a:ext uri="{FF2B5EF4-FFF2-40B4-BE49-F238E27FC236}">
                <a16:creationId xmlns:a16="http://schemas.microsoft.com/office/drawing/2014/main" xmlns="" id="{6A8427F7-A1BB-90B1-8C8A-80B05BFCD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03232" y="5579639"/>
            <a:ext cx="914400" cy="914400"/>
          </a:xfrm>
          <a:prstGeom prst="rect">
            <a:avLst/>
          </a:prstGeom>
        </p:spPr>
      </p:pic>
      <p:pic>
        <p:nvPicPr>
          <p:cNvPr id="37" name="Рисунок 36" descr="Женщина контур">
            <a:extLst>
              <a:ext uri="{FF2B5EF4-FFF2-40B4-BE49-F238E27FC236}">
                <a16:creationId xmlns:a16="http://schemas.microsoft.com/office/drawing/2014/main" xmlns="" id="{E243CAD9-3904-B815-1AA6-BB8E49B17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27229" y="5579639"/>
            <a:ext cx="914400" cy="914400"/>
          </a:xfrm>
          <a:prstGeom prst="rect">
            <a:avLst/>
          </a:prstGeom>
        </p:spPr>
      </p:pic>
      <p:pic>
        <p:nvPicPr>
          <p:cNvPr id="38" name="Рисунок 37" descr="Мужчина контур">
            <a:extLst>
              <a:ext uri="{FF2B5EF4-FFF2-40B4-BE49-F238E27FC236}">
                <a16:creationId xmlns:a16="http://schemas.microsoft.com/office/drawing/2014/main" xmlns="" id="{9CD85785-00E4-225F-56A4-32D32EF7D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96672" y="5579639"/>
            <a:ext cx="914400" cy="914400"/>
          </a:xfrm>
          <a:prstGeom prst="rect">
            <a:avLst/>
          </a:prstGeom>
        </p:spPr>
      </p:pic>
      <p:pic>
        <p:nvPicPr>
          <p:cNvPr id="39" name="Рисунок 38" descr="Женщина контур">
            <a:extLst>
              <a:ext uri="{FF2B5EF4-FFF2-40B4-BE49-F238E27FC236}">
                <a16:creationId xmlns:a16="http://schemas.microsoft.com/office/drawing/2014/main" xmlns="" id="{B0F4230C-41B9-F40F-6B07-72CE90E01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394304" y="5579639"/>
            <a:ext cx="914400" cy="914400"/>
          </a:xfrm>
          <a:prstGeom prst="rect">
            <a:avLst/>
          </a:prstGeom>
        </p:spPr>
      </p:pic>
      <p:pic>
        <p:nvPicPr>
          <p:cNvPr id="40" name="Рисунок 39" descr="Мужчина контур">
            <a:extLst>
              <a:ext uri="{FF2B5EF4-FFF2-40B4-BE49-F238E27FC236}">
                <a16:creationId xmlns:a16="http://schemas.microsoft.com/office/drawing/2014/main" xmlns="" id="{05E1DB27-DC1F-1B74-9EF3-A5E4793BE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91936" y="5579639"/>
            <a:ext cx="914400" cy="9144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487" y="4357898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88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31708" y="696953"/>
            <a:ext cx="479718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1300" b="1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Фестиваль планируется провести во второй половине сентября (начале октября) 2024 г. на музейной площадке и представляет собой марафон мероприятий. Будут организованы:</a:t>
            </a:r>
          </a:p>
          <a:p>
            <a:pPr marL="285750" lvl="0" indent="-285750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научные лектории с приглашением представителей Федерации космонавтики Краснодарского края, сотрудников муниципальных и школьных музеев космонавтики Краснодарского края; </a:t>
            </a:r>
          </a:p>
          <a:p>
            <a:pPr marL="285750" lvl="0" indent="-285750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мастер – классы от городского клуба робототехники и представителей "точек роста" городских школ; </a:t>
            </a:r>
          </a:p>
          <a:p>
            <a:pPr marL="285750" lvl="0" indent="-285750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онлайн-трансляция с музейно-выставочным комплексом "Самара космическая", космонавтом Александром Мисуркиным, внуком Д.И.Козлова – Дмитрием Квашиным;</a:t>
            </a:r>
          </a:p>
          <a:p>
            <a:pPr marL="285750" lvl="0" indent="-285750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работа аниматоров на площадке и выступления современных молодежных творческих коллективов и исполнителей города;</a:t>
            </a:r>
          </a:p>
          <a:p>
            <a:pPr marL="285750" lvl="0" indent="-285750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работа площадки с телескопами.  </a:t>
            </a:r>
          </a:p>
          <a:p>
            <a:pPr lvl="0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1300" b="1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Выбор площадки обусловлен идеей популяризации самого музея.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6399" cy="68564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88" y="712835"/>
            <a:ext cx="7745912" cy="54772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1874" y="1158539"/>
            <a:ext cx="4036741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                            Фестиваль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планируем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провести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28 сентября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2024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г.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Будут организованы:</a:t>
            </a:r>
          </a:p>
          <a:p>
            <a:pPr marL="285750" lvl="0" indent="-28575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научные лектории с приглашением представителей Федерации космонавтики Краснодарского края, сотрудников муниципальных и школьных музеев космонавтики Краснодарского края; </a:t>
            </a:r>
          </a:p>
          <a:p>
            <a:pPr marL="285750" lvl="0" indent="-28575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мастер – классы от городского клуба робототехники и представителей "точек роста" городских школ; </a:t>
            </a:r>
          </a:p>
          <a:p>
            <a:pPr marL="285750" lvl="0" indent="-28575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онлайн-трансляции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с музейно-выставочным комплексом "Самара космическая", космонавтом Александром Мисуркиным, внуком Д.И.Козлова – Дмитрием Квашиным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;</a:t>
            </a:r>
          </a:p>
          <a:p>
            <a:pPr marL="285750" lvl="0" indent="-28575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пешеходные экскурсии по городу;</a:t>
            </a:r>
            <a:endParaRPr lang="ru-RU" sz="1200" dirty="0">
              <a:solidFill>
                <a:prstClr val="white"/>
              </a:solidFill>
              <a:latin typeface="Century Gothic" panose="020B0502020202020204"/>
              <a:ea typeface="+mj-ea"/>
              <a:cs typeface="+mj-cs"/>
            </a:endParaRPr>
          </a:p>
          <a:p>
            <a:pPr marL="285750" lvl="0" indent="-28575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работа аниматоров на площадке и выступления современных молодежных творческих коллективов и исполнителей города;</a:t>
            </a:r>
          </a:p>
          <a:p>
            <a:pPr marL="285750" lvl="0" indent="-28575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работа площадки с телескопами.  </a:t>
            </a:r>
          </a:p>
          <a:p>
            <a:pPr lvl="0" algn="r" defTabSz="457200">
              <a:spcBef>
                <a:spcPts val="6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Выбор площадки обусловлен 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желанием 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популяризации самого музея.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3" y="5967907"/>
            <a:ext cx="902286" cy="89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00" y="0"/>
            <a:ext cx="926672" cy="926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6000" y="704118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Как это будет</a:t>
            </a:r>
            <a:endParaRPr lang="ru-RU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5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022"/>
            <a:ext cx="7069874" cy="55319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03011" y="1068359"/>
            <a:ext cx="4493943" cy="5073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Н</a:t>
            </a: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ам помогут администрация </a:t>
            </a:r>
            <a:r>
              <a:rPr lang="ru-RU" sz="17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города Тихорецка, управления культуры и образования администрации муниципального образования Тихорецкий </a:t>
            </a: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район.</a:t>
            </a:r>
          </a:p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Нашими партнерами выступят городской клуб </a:t>
            </a:r>
            <a:r>
              <a:rPr lang="ru-RU" sz="17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робототехники, федерация космонавтики Краснодарского края, городское кафе "Джуманджи", </a:t>
            </a: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газета </a:t>
            </a:r>
            <a:r>
              <a:rPr lang="ru-RU" sz="17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"Тихорецкие вести", местный блогер Дарья </a:t>
            </a: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Щастливцева, Молодёжный центр г. Тихорецка. </a:t>
            </a:r>
            <a:endParaRPr lang="ru-RU" sz="1700" dirty="0">
              <a:solidFill>
                <a:prstClr val="white"/>
              </a:solidFill>
              <a:latin typeface="Century Gothic" panose="020B0502020202020204"/>
              <a:ea typeface="+mj-ea"/>
              <a:cs typeface="+mj-cs"/>
            </a:endParaRPr>
          </a:p>
          <a:p>
            <a:pPr lvl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Команду фестиваля </a:t>
            </a: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составят </a:t>
            </a:r>
            <a:r>
              <a:rPr lang="ru-RU" sz="1700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сотрудники </a:t>
            </a:r>
            <a:r>
              <a:rPr lang="ru-RU" sz="17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музея, студенты-волонтеры, волонтеры из числа коллег учреждений культуры и педагогов образовательных организаций.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9714" y="5976915"/>
            <a:ext cx="902286" cy="89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328" y="6750"/>
            <a:ext cx="926672" cy="926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03011" y="575474"/>
            <a:ext cx="2367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Кто поможет?</a:t>
            </a:r>
            <a:endParaRPr lang="ru-RU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91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756" y="711910"/>
            <a:ext cx="7261244" cy="555426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89571" y="1162763"/>
            <a:ext cx="3735659" cy="465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Ожидаемые результаты: привлечение максимального количества участников фестиваля в разных возрастных группах </a:t>
            </a:r>
            <a:r>
              <a:rPr lang="ru-RU" dirty="0" smtClean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(500 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чел.) и формирование интереса к достижениям современной космической отрасли России. </a:t>
            </a:r>
          </a:p>
          <a:p>
            <a:pPr lvl="0" algn="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Ожидаемый эффект: научный фестиваль станет ежегодным городским событием и визитной карточкой Тихорецка, как самого космического города Кубани.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7908"/>
            <a:ext cx="902286" cy="890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8" y="0"/>
            <a:ext cx="926672" cy="926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10549" y="734309"/>
            <a:ext cx="2114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Что в итоге…</a:t>
            </a:r>
            <a:endParaRPr lang="ru-RU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442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932</Words>
  <Application>Microsoft Office PowerPoint</Application>
  <PresentationFormat>Широкоэкранный</PresentationFormat>
  <Paragraphs>63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DIN Pro Condensed</vt:lpstr>
      <vt:lpstr>DIN Pro Condensed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Инесса</dc:creator>
  <cp:lastModifiedBy>Инесса</cp:lastModifiedBy>
  <cp:revision>35</cp:revision>
  <dcterms:created xsi:type="dcterms:W3CDTF">2024-04-03T12:38:30Z</dcterms:created>
  <dcterms:modified xsi:type="dcterms:W3CDTF">2024-04-04T09:41:15Z</dcterms:modified>
</cp:coreProperties>
</file>