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56" r:id="rId3"/>
    <p:sldId id="264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8C5E374-D6A0-4732-8250-DEEAD7142A3B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528C70-4393-48AE-93CA-FC8EF1A310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515672" cy="32403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</a:t>
            </a:r>
            <a:r>
              <a:rPr lang="ru-RU" sz="4000" dirty="0" smtClean="0">
                <a:latin typeface="Georgia Pro Black" pitchFamily="18" charset="0"/>
              </a:rPr>
              <a:t>Выдающиеся                  белорусы         </a:t>
            </a:r>
            <a:br>
              <a:rPr lang="ru-RU" sz="4000" dirty="0" smtClean="0">
                <a:latin typeface="Georgia Pro Black" pitchFamily="18" charset="0"/>
              </a:rPr>
            </a:br>
            <a:r>
              <a:rPr lang="ru-RU" sz="4000" dirty="0" smtClean="0">
                <a:latin typeface="Georgia Pro Black" pitchFamily="18" charset="0"/>
              </a:rPr>
              <a:t> </a:t>
            </a:r>
            <a:r>
              <a:rPr lang="ru-RU" sz="4000" dirty="0" err="1" smtClean="0">
                <a:latin typeface="Georgia Pro Black" pitchFamily="18" charset="0"/>
              </a:rPr>
              <a:t>кубани</a:t>
            </a:r>
            <a:endParaRPr lang="ru-RU" sz="4000" dirty="0">
              <a:latin typeface="Georgia Pro Blac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Научный сотрудник Кулеш Ольга Викторовна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97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1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5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9036496" cy="8699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Много белорусов приехало на Кубань в советский период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6974"/>
            <a:ext cx="3149103" cy="389688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260" y="2492896"/>
            <a:ext cx="3670995" cy="37444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Геннадий </a:t>
            </a:r>
            <a:r>
              <a:rPr lang="ru-RU" sz="2400" dirty="0" err="1" smtClean="0"/>
              <a:t>Францевич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Барковский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Алексей Тимофеевич Кошелев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6027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Олег Владимирович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Неверкевич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752600"/>
            <a:ext cx="3456384" cy="4343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/>
              <a:t>Почетный консул Республики Беларусь в </a:t>
            </a:r>
            <a:r>
              <a:rPr lang="ru-RU" sz="2400" dirty="0" smtClean="0"/>
              <a:t>Краснодаре, председатель Краснодарской краевой белорусской общины «Белорусы Кубани»</a:t>
            </a:r>
          </a:p>
          <a:p>
            <a:pPr algn="ctr"/>
            <a:r>
              <a:rPr lang="ru-RU" sz="2400" dirty="0" smtClean="0"/>
              <a:t>«Нас немного, но мы заметные»</a:t>
            </a:r>
          </a:p>
          <a:p>
            <a:pPr algn="ctr"/>
            <a:r>
              <a:rPr lang="ru-RU" sz="2400" dirty="0" smtClean="0"/>
              <a:t>             Олег </a:t>
            </a:r>
            <a:r>
              <a:rPr lang="ru-RU" sz="2400" dirty="0" err="1" smtClean="0"/>
              <a:t>Неверкевич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814172" cy="4313409"/>
          </a:xfrm>
        </p:spPr>
      </p:pic>
    </p:spTree>
    <p:extLst>
      <p:ext uri="{BB962C8B-B14F-4D97-AF65-F5344CB8AC3E}">
        <p14:creationId xmlns:p14="http://schemas.microsoft.com/office/powerpoint/2010/main" val="78932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299648" cy="3168352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Спасибо за внимание!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«Вехи общей истории»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6361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659688" cy="352839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Культурные и экономические  связи между Беларусью и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кубанью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продолжаются на протяжении многих десятилетий. За этот период 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кубань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переселились десятки тысяч белорусов, которые внесли немалый вклад в развитие региона…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 Pro Black" pitchFamily="18" charset="0"/>
              </a:rPr>
              <a:t>Белорусско-Кубанские связи начались еще в конце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eorgia Pro Black" pitchFamily="18" charset="0"/>
              </a:rPr>
              <a:t>XVIII</a:t>
            </a:r>
            <a:r>
              <a:rPr lang="be-BY" dirty="0" smtClean="0">
                <a:solidFill>
                  <a:schemeClr val="tx2">
                    <a:lumMod val="50000"/>
                  </a:schemeClr>
                </a:solidFill>
                <a:latin typeface="Georgia Pro Black" pitchFamily="18" charset="0"/>
              </a:rPr>
              <a:t> века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 Pro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2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1520" y="2743200"/>
            <a:ext cx="8640960" cy="38541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Выходцы из Минской, Могилевской, Гродненской губерний служили в регулярных частях Отдельного Кавказского  корпуса, в гарнизонах Черноморской береговой линии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7776864" cy="136815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первой половине </a:t>
            </a:r>
            <a:r>
              <a:rPr lang="en-US" sz="2800" dirty="0" smtClean="0"/>
              <a:t>XIX</a:t>
            </a:r>
            <a:r>
              <a:rPr lang="ru-RU" sz="2800" dirty="0" smtClean="0"/>
              <a:t> в. офицерский состав Кубанского казачьего войска нередко пополнялся представителями белорусской шляхты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98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Феликс Антонович Круковский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1628800"/>
            <a:ext cx="3240360" cy="4752528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/>
              <a:t>Феликс Антонович Круковский (1804 -1852)</a:t>
            </a:r>
          </a:p>
          <a:p>
            <a:pPr algn="ctr"/>
            <a:r>
              <a:rPr lang="ru-RU" dirty="0"/>
              <a:t>Генерал-майор, наказной атаман Кавказского линейного казачьего войска.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Вдруг ударил гром из пушек </a:t>
            </a:r>
            <a:r>
              <a:rPr lang="ru-RU" b="1" dirty="0" smtClean="0"/>
              <a:t>–Три </a:t>
            </a:r>
            <a:r>
              <a:rPr lang="ru-RU" b="1" dirty="0"/>
              <a:t>дня сряду туман </a:t>
            </a:r>
            <a:r>
              <a:rPr lang="ru-RU" b="1"/>
              <a:t>был </a:t>
            </a:r>
            <a:r>
              <a:rPr lang="ru-RU" b="1" smtClean="0"/>
              <a:t>. </a:t>
            </a:r>
            <a:r>
              <a:rPr lang="ru-RU" b="1" dirty="0"/>
              <a:t>Под завал мы подступали. </a:t>
            </a:r>
            <a:r>
              <a:rPr lang="ru-RU" b="1" dirty="0" smtClean="0"/>
              <a:t> </a:t>
            </a:r>
            <a:r>
              <a:rPr lang="ru-RU" b="1" dirty="0"/>
              <a:t>Генерал Круковский был, </a:t>
            </a:r>
            <a:r>
              <a:rPr lang="ru-RU" b="1" dirty="0" smtClean="0"/>
              <a:t> </a:t>
            </a:r>
            <a:r>
              <a:rPr lang="ru-RU" b="1" dirty="0"/>
              <a:t>Генерал наш знаменитый, л</a:t>
            </a:r>
            <a:r>
              <a:rPr lang="ru-RU" b="1" dirty="0" smtClean="0"/>
              <a:t>юбим </a:t>
            </a:r>
            <a:r>
              <a:rPr lang="ru-RU" b="1" dirty="0"/>
              <a:t>в армии у нас, </a:t>
            </a:r>
            <a:r>
              <a:rPr lang="ru-RU" b="1" dirty="0" smtClean="0"/>
              <a:t>Орденами </a:t>
            </a:r>
            <a:r>
              <a:rPr lang="ru-RU" b="1" dirty="0"/>
              <a:t>грудь покрыта; о</a:t>
            </a:r>
            <a:r>
              <a:rPr lang="ru-RU" b="1" dirty="0" smtClean="0"/>
              <a:t>тдаёт </a:t>
            </a:r>
            <a:r>
              <a:rPr lang="ru-RU" b="1" dirty="0"/>
              <a:t>такой приказ: </a:t>
            </a:r>
            <a:r>
              <a:rPr lang="ru-RU" b="1" dirty="0" smtClean="0"/>
              <a:t>Стройтесь </a:t>
            </a:r>
            <a:r>
              <a:rPr lang="ru-RU" b="1" dirty="0"/>
              <a:t>вы, друзья в колонны, </a:t>
            </a:r>
            <a:r>
              <a:rPr lang="ru-RU" b="1" dirty="0" smtClean="0"/>
              <a:t>и </a:t>
            </a:r>
            <a:r>
              <a:rPr lang="ru-RU" b="1" dirty="0" err="1" smtClean="0"/>
              <a:t>кареи</a:t>
            </a:r>
            <a:r>
              <a:rPr lang="ru-RU" b="1" dirty="0" smtClean="0"/>
              <a:t> </a:t>
            </a:r>
            <a:r>
              <a:rPr lang="ru-RU" b="1" dirty="0"/>
              <a:t>формируй, р</a:t>
            </a:r>
            <a:r>
              <a:rPr lang="ru-RU" b="1" dirty="0" smtClean="0"/>
              <a:t>азверни </a:t>
            </a:r>
            <a:r>
              <a:rPr lang="ru-RU" b="1" dirty="0"/>
              <a:t>царски знамёна и</a:t>
            </a:r>
            <a:r>
              <a:rPr lang="ru-RU" b="1" dirty="0" smtClean="0"/>
              <a:t> </a:t>
            </a:r>
            <a:r>
              <a:rPr lang="ru-RU" b="1" dirty="0"/>
              <a:t>по-русски атакуй</a:t>
            </a:r>
            <a:r>
              <a:rPr lang="ru-RU" b="1" dirty="0" smtClean="0"/>
              <a:t>!».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4633438" cy="4749759"/>
          </a:xfrm>
        </p:spPr>
      </p:pic>
    </p:spTree>
    <p:extLst>
      <p:ext uri="{BB962C8B-B14F-4D97-AF65-F5344CB8AC3E}">
        <p14:creationId xmlns:p14="http://schemas.microsoft.com/office/powerpoint/2010/main" val="220160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0957"/>
            <a:ext cx="3635896" cy="64807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М.С. Воронцов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88640"/>
            <a:ext cx="5688632" cy="568863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«Если бы выбрать из войска тысячу лучших людей, и у каждого из этих людей взять его лучшие достоинства и качества, то и тогда сумма их не перевесила бы качеств, которыми обладал покойный атаман, совершенно незаменимый для Кавказского казачества»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3" y="90872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Валериан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Емельянович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Галямин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752600"/>
            <a:ext cx="3528392" cy="43434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/>
              <a:t>Галямин</a:t>
            </a:r>
            <a:r>
              <a:rPr lang="ru-RU" sz="2000" b="1" dirty="0"/>
              <a:t> Валериан </a:t>
            </a:r>
            <a:r>
              <a:rPr lang="ru-RU" sz="2000" b="1" dirty="0" err="1"/>
              <a:t>Емельянович</a:t>
            </a:r>
            <a:r>
              <a:rPr lang="ru-RU" sz="2000" b="1" dirty="0"/>
              <a:t> </a:t>
            </a:r>
          </a:p>
          <a:p>
            <a:pPr algn="ctr"/>
            <a:r>
              <a:rPr lang="ru-RU" sz="2000" b="1" dirty="0" smtClean="0"/>
              <a:t>(</a:t>
            </a:r>
            <a:r>
              <a:rPr lang="ru-RU" sz="2000" b="1" dirty="0"/>
              <a:t>1794-1855</a:t>
            </a:r>
            <a:r>
              <a:rPr lang="ru-RU" sz="2000" b="1" dirty="0" smtClean="0"/>
              <a:t>)</a:t>
            </a:r>
          </a:p>
          <a:p>
            <a:r>
              <a:rPr lang="ru-RU" sz="2000" dirty="0" smtClean="0"/>
              <a:t> Полковник , </a:t>
            </a:r>
            <a:r>
              <a:rPr lang="ru-RU" sz="2000" dirty="0"/>
              <a:t>действительный статский советник </a:t>
            </a:r>
            <a:r>
              <a:rPr lang="ru-RU" sz="2000" dirty="0" smtClean="0"/>
              <a:t> </a:t>
            </a:r>
            <a:r>
              <a:rPr lang="ru-RU" sz="2000" dirty="0"/>
              <a:t>и художник-любитель. Родился в 1794 году в Гродно в семье провиантского чиновника. </a:t>
            </a:r>
            <a:r>
              <a:rPr lang="ru-RU" sz="2000" dirty="0" smtClean="0"/>
              <a:t>Принимал </a:t>
            </a:r>
            <a:r>
              <a:rPr lang="ru-RU" sz="2000" dirty="0"/>
              <a:t>участие в боевых действиях русско-турецкой войны 1828-1829 </a:t>
            </a:r>
            <a:r>
              <a:rPr lang="ru-RU" sz="2000" dirty="0" smtClean="0"/>
              <a:t>года.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461657" cy="4419600"/>
          </a:xfrm>
        </p:spPr>
      </p:pic>
    </p:spTree>
    <p:extLst>
      <p:ext uri="{BB962C8B-B14F-4D97-AF65-F5344CB8AC3E}">
        <p14:creationId xmlns:p14="http://schemas.microsoft.com/office/powerpoint/2010/main" val="132782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Илья Тимофеевич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Радожицкий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3530352" cy="4343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600" b="1" dirty="0" smtClean="0">
                <a:latin typeface="+mj-lt"/>
                <a:cs typeface="Times New Roman" pitchFamily="18" charset="0"/>
              </a:rPr>
              <a:t>Илья Тимофеевич </a:t>
            </a:r>
            <a:r>
              <a:rPr lang="ru-RU" sz="2600" b="1" dirty="0" err="1" smtClean="0">
                <a:latin typeface="+mj-lt"/>
                <a:cs typeface="Times New Roman" pitchFamily="18" charset="0"/>
              </a:rPr>
              <a:t>Радожицкий</a:t>
            </a:r>
            <a:endParaRPr lang="ru-RU" sz="2600" b="1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+mj-lt"/>
                <a:cs typeface="Times New Roman" pitchFamily="18" charset="0"/>
              </a:rPr>
              <a:t>(1788-1861)</a:t>
            </a:r>
          </a:p>
          <a:p>
            <a:pPr algn="ctr"/>
            <a:r>
              <a:rPr lang="ru-RU" sz="2200" b="1" dirty="0">
                <a:latin typeface="+mj-lt"/>
                <a:cs typeface="Times New Roman" pitchFamily="18" charset="0"/>
              </a:rPr>
              <a:t>В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оенный </a:t>
            </a:r>
            <a:r>
              <a:rPr lang="ru-RU" sz="2200" b="1" dirty="0">
                <a:latin typeface="+mj-lt"/>
                <a:cs typeface="Times New Roman" pitchFamily="18" charset="0"/>
              </a:rPr>
              <a:t>деятель, генерал-майор артиллерии, прозаик, мемуарист, ботаник. Почётный член Московского общества испытателей </a:t>
            </a:r>
            <a:r>
              <a:rPr lang="ru-RU" sz="2200" b="1" dirty="0" smtClean="0">
                <a:latin typeface="+mj-lt"/>
                <a:cs typeface="Times New Roman" pitchFamily="18" charset="0"/>
              </a:rPr>
              <a:t>природы.</a:t>
            </a:r>
          </a:p>
          <a:p>
            <a:pPr algn="ctr"/>
            <a:r>
              <a:rPr lang="ru-RU" sz="2200" b="1" dirty="0" smtClean="0">
                <a:latin typeface="+mj-lt"/>
                <a:cs typeface="Times New Roman" pitchFamily="18" charset="0"/>
              </a:rPr>
              <a:t>Принимал участие в многочисленных войнах, дослужился до звания генерал-майора.</a:t>
            </a:r>
          </a:p>
          <a:p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960215" cy="4419600"/>
          </a:xfrm>
        </p:spPr>
      </p:pic>
    </p:spTree>
    <p:extLst>
      <p:ext uri="{BB962C8B-B14F-4D97-AF65-F5344CB8AC3E}">
        <p14:creationId xmlns:p14="http://schemas.microsoft.com/office/powerpoint/2010/main" val="289788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8640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</a:t>
            </a:r>
            <a:r>
              <a:rPr lang="ru-RU" sz="3600" b="1" dirty="0" smtClean="0"/>
              <a:t>Станислав Владимирович </a:t>
            </a:r>
            <a:r>
              <a:rPr lang="ru-RU" sz="3600" b="1" dirty="0" err="1" smtClean="0"/>
              <a:t>Очаповский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Краевая клиническая больница носит имя </a:t>
            </a:r>
            <a:r>
              <a:rPr lang="ru-RU" b="1" dirty="0" err="1" smtClean="0"/>
              <a:t>Осаповского</a:t>
            </a:r>
            <a:r>
              <a:rPr lang="ru-RU" b="1" dirty="0" smtClean="0"/>
              <a:t> Станислава Владимировича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596336" cy="42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Легендарный врач-офтальмолог,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октор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едицинских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аук, профессор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4178424" cy="43434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/>
              <a:t>Очаповский</a:t>
            </a:r>
            <a:r>
              <a:rPr lang="ru-RU" sz="2000" b="1" dirty="0" smtClean="0"/>
              <a:t> Станислав Владимирович</a:t>
            </a:r>
          </a:p>
          <a:p>
            <a:pPr algn="ctr"/>
            <a:r>
              <a:rPr lang="ru-RU" sz="2000" b="1" dirty="0" smtClean="0"/>
              <a:t>(1878-1945)</a:t>
            </a:r>
          </a:p>
          <a:p>
            <a:pPr algn="ctr"/>
            <a:r>
              <a:rPr lang="ru-RU" sz="2000" b="1" dirty="0"/>
              <a:t>За 35 лет работы </a:t>
            </a:r>
            <a:r>
              <a:rPr lang="ru-RU" sz="2000" b="1" dirty="0" err="1"/>
              <a:t>Очаповский</a:t>
            </a:r>
            <a:r>
              <a:rPr lang="ru-RU" sz="2000" b="1" dirty="0"/>
              <a:t> сделал более 35 тысяч операций, оказал квалифицированную помощь 400 тысяч больных. . Воспитал более 100 врачей-офтальмологов, опубликовал 112 научных работ.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385505" cy="4419600"/>
          </a:xfrm>
        </p:spPr>
      </p:pic>
    </p:spTree>
    <p:extLst>
      <p:ext uri="{BB962C8B-B14F-4D97-AF65-F5344CB8AC3E}">
        <p14:creationId xmlns:p14="http://schemas.microsoft.com/office/powerpoint/2010/main" val="367717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157</TotalTime>
  <Words>399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 Выдающиеся                  белорусы           кубани</vt:lpstr>
      <vt:lpstr>Культурные и экономические  связи между Беларусью и кубанью продолжаются на протяжении многих десятилетий. За этот период на кубань переселились десятки тысяч белорусов, которые внесли немалый вклад в развитие региона…</vt:lpstr>
      <vt:lpstr>В первой половине XIX в. офицерский состав Кубанского казачьего войска нередко пополнялся представителями белорусской шляхты</vt:lpstr>
      <vt:lpstr>Феликс Антонович Круковский</vt:lpstr>
      <vt:lpstr>       М.С. Воронцов</vt:lpstr>
      <vt:lpstr>Валериан Емельянович Галямин</vt:lpstr>
      <vt:lpstr>Илья Тимофеевич Радожицкий</vt:lpstr>
      <vt:lpstr>     Станислав Владимирович Очаповский</vt:lpstr>
      <vt:lpstr>Легендарный врач-офтальмолог, доктор медицинских наук, профессор</vt:lpstr>
      <vt:lpstr>Презентация PowerPoint</vt:lpstr>
      <vt:lpstr>   Много белорусов приехало на Кубань в советский период</vt:lpstr>
      <vt:lpstr>Олег Владимирович Неверкевич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2022-05-19T19:08:37Z</dcterms:created>
  <dcterms:modified xsi:type="dcterms:W3CDTF">2022-05-19T21:46:29Z</dcterms:modified>
</cp:coreProperties>
</file>